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73" r:id="rId4"/>
    <p:sldId id="274" r:id="rId5"/>
    <p:sldId id="275" r:id="rId6"/>
    <p:sldId id="276" r:id="rId7"/>
    <p:sldId id="277" r:id="rId8"/>
    <p:sldId id="278" r:id="rId9"/>
    <p:sldId id="279" r:id="rId10"/>
    <p:sldId id="281" r:id="rId11"/>
    <p:sldId id="280" r:id="rId12"/>
    <p:sldId id="283" r:id="rId13"/>
    <p:sldId id="282" r:id="rId14"/>
    <p:sldId id="284" r:id="rId15"/>
    <p:sldId id="285" r:id="rId16"/>
    <p:sldId id="286" r:id="rId17"/>
    <p:sldId id="271" r:id="rId18"/>
  </p:sldIdLst>
  <p:sldSz cx="4610100" cy="3460750"/>
  <p:notesSz cx="4610100" cy="346075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14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1" d="100"/>
          <a:sy n="151" d="100"/>
        </p:scale>
        <p:origin x="1637" y="101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45757" y="1072832"/>
            <a:ext cx="3918585" cy="72675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691515" y="1938020"/>
            <a:ext cx="3227070" cy="8651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DB143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DB143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30505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2374201" y="795972"/>
            <a:ext cx="2005393" cy="22840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400" b="1" i="0">
                <a:solidFill>
                  <a:srgbClr val="DB143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4608004" cy="208762"/>
          </a:xfrm>
          <a:prstGeom prst="rect">
            <a:avLst/>
          </a:prstGeom>
        </p:spPr>
      </p:pic>
      <p:sp>
        <p:nvSpPr>
          <p:cNvPr id="17" name="bg object 17"/>
          <p:cNvSpPr/>
          <p:nvPr/>
        </p:nvSpPr>
        <p:spPr>
          <a:xfrm>
            <a:off x="-34" y="207024"/>
            <a:ext cx="4608195" cy="28575"/>
          </a:xfrm>
          <a:custGeom>
            <a:avLst/>
            <a:gdLst/>
            <a:ahLst/>
            <a:cxnLst/>
            <a:rect l="l" t="t" r="r" b="b"/>
            <a:pathLst>
              <a:path w="4608195" h="28575">
                <a:moveTo>
                  <a:pt x="0" y="28522"/>
                </a:moveTo>
                <a:lnTo>
                  <a:pt x="4608060" y="28522"/>
                </a:lnTo>
                <a:lnTo>
                  <a:pt x="4608060" y="0"/>
                </a:lnTo>
                <a:lnTo>
                  <a:pt x="0" y="0"/>
                </a:lnTo>
                <a:lnTo>
                  <a:pt x="0" y="2852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2064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48941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539826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385787" y="517408"/>
            <a:ext cx="3838524" cy="244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1" i="0">
                <a:solidFill>
                  <a:srgbClr val="DB143D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05002" y="1028568"/>
            <a:ext cx="3800094" cy="14630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23481" y="3349288"/>
            <a:ext cx="889635" cy="1041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1" i="0">
                <a:solidFill>
                  <a:srgbClr val="A52B2B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3899331" y="3349288"/>
            <a:ext cx="193039" cy="1041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35820" y="3349288"/>
            <a:ext cx="353695" cy="10413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‹Nº›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309193" y="175805"/>
            <a:ext cx="4040504" cy="537210"/>
            <a:chOff x="309193" y="175805"/>
            <a:chExt cx="4040504" cy="537210"/>
          </a:xfrm>
        </p:grpSpPr>
        <p:sp>
          <p:nvSpPr>
            <p:cNvPr id="3" name="object 3"/>
            <p:cNvSpPr/>
            <p:nvPr/>
          </p:nvSpPr>
          <p:spPr>
            <a:xfrm>
              <a:off x="309193" y="175805"/>
              <a:ext cx="3989704" cy="82550"/>
            </a:xfrm>
            <a:custGeom>
              <a:avLst/>
              <a:gdLst/>
              <a:ahLst/>
              <a:cxnLst/>
              <a:rect l="l" t="t" r="r" b="b"/>
              <a:pathLst>
                <a:path w="3989704" h="82550">
                  <a:moveTo>
                    <a:pt x="3938852" y="0"/>
                  </a:moveTo>
                  <a:lnTo>
                    <a:pt x="50800" y="0"/>
                  </a:lnTo>
                  <a:lnTo>
                    <a:pt x="31075" y="4008"/>
                  </a:lnTo>
                  <a:lnTo>
                    <a:pt x="14922" y="14922"/>
                  </a:lnTo>
                  <a:lnTo>
                    <a:pt x="4008" y="31075"/>
                  </a:lnTo>
                  <a:lnTo>
                    <a:pt x="0" y="50800"/>
                  </a:lnTo>
                  <a:lnTo>
                    <a:pt x="0" y="82384"/>
                  </a:lnTo>
                  <a:lnTo>
                    <a:pt x="3989652" y="82384"/>
                  </a:lnTo>
                  <a:lnTo>
                    <a:pt x="3989652" y="50800"/>
                  </a:lnTo>
                  <a:lnTo>
                    <a:pt x="3985644" y="31075"/>
                  </a:lnTo>
                  <a:lnTo>
                    <a:pt x="3974729" y="14922"/>
                  </a:lnTo>
                  <a:lnTo>
                    <a:pt x="3958576" y="4008"/>
                  </a:lnTo>
                  <a:lnTo>
                    <a:pt x="3938852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359994" y="239064"/>
              <a:ext cx="3989704" cy="473709"/>
            </a:xfrm>
            <a:custGeom>
              <a:avLst/>
              <a:gdLst/>
              <a:ahLst/>
              <a:cxnLst/>
              <a:rect l="l" t="t" r="r" b="b"/>
              <a:pathLst>
                <a:path w="3989704" h="473709">
                  <a:moveTo>
                    <a:pt x="3989652" y="0"/>
                  </a:moveTo>
                  <a:lnTo>
                    <a:pt x="0" y="0"/>
                  </a:lnTo>
                  <a:lnTo>
                    <a:pt x="0" y="473685"/>
                  </a:lnTo>
                  <a:lnTo>
                    <a:pt x="3989652" y="473685"/>
                  </a:lnTo>
                  <a:lnTo>
                    <a:pt x="3989652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09193" y="220228"/>
              <a:ext cx="3989704" cy="441959"/>
            </a:xfrm>
            <a:custGeom>
              <a:avLst/>
              <a:gdLst/>
              <a:ahLst/>
              <a:cxnLst/>
              <a:rect l="l" t="t" r="r" b="b"/>
              <a:pathLst>
                <a:path w="3989704" h="441959">
                  <a:moveTo>
                    <a:pt x="3989652" y="0"/>
                  </a:moveTo>
                  <a:lnTo>
                    <a:pt x="0" y="0"/>
                  </a:lnTo>
                  <a:lnTo>
                    <a:pt x="0" y="390921"/>
                  </a:lnTo>
                  <a:lnTo>
                    <a:pt x="4008" y="410645"/>
                  </a:lnTo>
                  <a:lnTo>
                    <a:pt x="14922" y="426798"/>
                  </a:lnTo>
                  <a:lnTo>
                    <a:pt x="31075" y="437713"/>
                  </a:lnTo>
                  <a:lnTo>
                    <a:pt x="50800" y="441721"/>
                  </a:lnTo>
                  <a:lnTo>
                    <a:pt x="3938852" y="441721"/>
                  </a:lnTo>
                  <a:lnTo>
                    <a:pt x="3958576" y="437713"/>
                  </a:lnTo>
                  <a:lnTo>
                    <a:pt x="3974729" y="426798"/>
                  </a:lnTo>
                  <a:lnTo>
                    <a:pt x="3985644" y="410645"/>
                  </a:lnTo>
                  <a:lnTo>
                    <a:pt x="3989652" y="390921"/>
                  </a:lnTo>
                  <a:lnTo>
                    <a:pt x="3989652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309192" y="321409"/>
            <a:ext cx="3989703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 algn="ctr">
              <a:lnSpc>
                <a:spcPct val="100000"/>
              </a:lnSpc>
              <a:spcBef>
                <a:spcPts val="135"/>
              </a:spcBef>
            </a:pPr>
            <a:r>
              <a:rPr spc="-5" dirty="0">
                <a:solidFill>
                  <a:srgbClr val="FFFFFF"/>
                </a:solidFill>
              </a:rPr>
              <a:t>EDICI</a:t>
            </a:r>
            <a:r>
              <a:rPr lang="es-ES" spc="-5" dirty="0">
                <a:solidFill>
                  <a:srgbClr val="FFFFFF"/>
                </a:solidFill>
              </a:rPr>
              <a:t>Ó</a:t>
            </a:r>
            <a:r>
              <a:rPr sz="1400" spc="-5" dirty="0">
                <a:solidFill>
                  <a:srgbClr val="FFFFFF"/>
                </a:solidFill>
              </a:rPr>
              <a:t>N</a:t>
            </a:r>
            <a:r>
              <a:rPr sz="1400" spc="130" dirty="0">
                <a:solidFill>
                  <a:srgbClr val="FFFFFF"/>
                </a:solidFill>
              </a:rPr>
              <a:t> </a:t>
            </a:r>
            <a:r>
              <a:rPr sz="1400" spc="5" dirty="0">
                <a:solidFill>
                  <a:srgbClr val="FFFFFF"/>
                </a:solidFill>
              </a:rPr>
              <a:t>PARAM</a:t>
            </a:r>
            <a:r>
              <a:rPr lang="es-ES" sz="1400" spc="5" dirty="0">
                <a:solidFill>
                  <a:srgbClr val="FFFFFF"/>
                </a:solidFill>
              </a:rPr>
              <a:t>ÉT</a:t>
            </a:r>
            <a:r>
              <a:rPr sz="1400" spc="5" dirty="0">
                <a:solidFill>
                  <a:srgbClr val="FFFFFF"/>
                </a:solidFill>
              </a:rPr>
              <a:t>RICA</a:t>
            </a:r>
            <a:r>
              <a:rPr sz="1400" spc="130" dirty="0">
                <a:solidFill>
                  <a:srgbClr val="FFFFFF"/>
                </a:solidFill>
              </a:rPr>
              <a:t> </a:t>
            </a:r>
            <a:r>
              <a:rPr sz="1400" spc="55" dirty="0">
                <a:solidFill>
                  <a:srgbClr val="FFFFFF"/>
                </a:solidFill>
              </a:rPr>
              <a:t>DE</a:t>
            </a:r>
            <a:r>
              <a:rPr sz="1400" spc="130" dirty="0">
                <a:solidFill>
                  <a:srgbClr val="FFFFFF"/>
                </a:solidFill>
              </a:rPr>
              <a:t> </a:t>
            </a:r>
            <a:r>
              <a:rPr sz="1400" spc="15" dirty="0">
                <a:solidFill>
                  <a:srgbClr val="FFFFFF"/>
                </a:solidFill>
              </a:rPr>
              <a:t>PATRONES</a:t>
            </a:r>
            <a:endParaRPr sz="1400" dirty="0"/>
          </a:p>
        </p:txBody>
      </p:sp>
      <p:sp>
        <p:nvSpPr>
          <p:cNvPr id="7" name="object 7"/>
          <p:cNvSpPr txBox="1"/>
          <p:nvPr/>
        </p:nvSpPr>
        <p:spPr>
          <a:xfrm>
            <a:off x="494436" y="879571"/>
            <a:ext cx="3620135" cy="1440779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1000" dirty="0">
                <a:latin typeface="Arial" panose="020B0604020202020204" pitchFamily="34" charset="0"/>
                <a:cs typeface="Arial" panose="020B0604020202020204" pitchFamily="34" charset="0"/>
              </a:rPr>
              <a:t>Trabajo Fin de M</a:t>
            </a:r>
            <a:r>
              <a:rPr lang="es-ES" sz="1000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000" dirty="0">
                <a:latin typeface="Arial" panose="020B0604020202020204" pitchFamily="34" charset="0"/>
                <a:cs typeface="Arial" panose="020B0604020202020204" pitchFamily="34" charset="0"/>
              </a:rPr>
              <a:t>ster</a:t>
            </a:r>
          </a:p>
          <a:p>
            <a:pPr>
              <a:lnSpc>
                <a:spcPct val="100000"/>
              </a:lnSpc>
            </a:pPr>
            <a:endParaRPr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5080" algn="ctr">
              <a:lnSpc>
                <a:spcPts val="1390"/>
              </a:lnSpc>
              <a:spcBef>
                <a:spcPts val="5"/>
              </a:spcBef>
            </a:pP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s-ES" sz="1300" b="1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ster Universitario </a:t>
            </a:r>
            <a:r>
              <a:rPr sz="1300" b="1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 Inform</a:t>
            </a:r>
            <a:r>
              <a:rPr lang="es-ES" sz="1300" b="1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300" b="1" dirty="0" err="1">
                <a:latin typeface="Arial" panose="020B0604020202020204" pitchFamily="34" charset="0"/>
                <a:cs typeface="Arial" panose="020B0604020202020204" pitchFamily="34" charset="0"/>
              </a:rPr>
              <a:t>tica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 Gr</a:t>
            </a:r>
            <a:r>
              <a:rPr lang="es-ES" sz="1300" b="1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300" b="1" dirty="0" err="1">
                <a:latin typeface="Arial" panose="020B0604020202020204" pitchFamily="34" charset="0"/>
                <a:cs typeface="Arial" panose="020B0604020202020204" pitchFamily="34" charset="0"/>
              </a:rPr>
              <a:t>fica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1300" b="1" dirty="0" err="1">
                <a:latin typeface="Arial" panose="020B0604020202020204" pitchFamily="34" charset="0"/>
                <a:cs typeface="Arial" panose="020B0604020202020204" pitchFamily="34" charset="0"/>
              </a:rPr>
              <a:t>Juegos</a:t>
            </a:r>
            <a:r>
              <a:rPr sz="1300" b="1" dirty="0">
                <a:latin typeface="Arial" panose="020B0604020202020204" pitchFamily="34" charset="0"/>
                <a:cs typeface="Arial" panose="020B0604020202020204" pitchFamily="34" charset="0"/>
              </a:rPr>
              <a:t> y Realidad Virtual</a:t>
            </a:r>
            <a:endParaRPr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1905" algn="ctr">
              <a:lnSpc>
                <a:spcPct val="100000"/>
              </a:lnSpc>
              <a:spcBef>
                <a:spcPts val="930"/>
              </a:spcBef>
            </a:pPr>
            <a:r>
              <a:rPr sz="1000" spc="-25" dirty="0">
                <a:latin typeface="Arial" panose="020B0604020202020204" pitchFamily="34" charset="0"/>
                <a:cs typeface="Arial" panose="020B0604020202020204" pitchFamily="34" charset="0"/>
              </a:rPr>
              <a:t>Autora:</a:t>
            </a:r>
            <a:r>
              <a:rPr sz="1000" spc="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-15" dirty="0">
                <a:latin typeface="Arial" panose="020B0604020202020204" pitchFamily="34" charset="0"/>
                <a:cs typeface="Arial" panose="020B0604020202020204" pitchFamily="34" charset="0"/>
              </a:rPr>
              <a:t>Marta</a:t>
            </a:r>
            <a:r>
              <a:rPr sz="1000" i="1" spc="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-20" dirty="0">
                <a:latin typeface="Arial" panose="020B0604020202020204" pitchFamily="34" charset="0"/>
                <a:cs typeface="Arial" panose="020B0604020202020204" pitchFamily="34" charset="0"/>
              </a:rPr>
              <a:t>Quintana</a:t>
            </a:r>
            <a:r>
              <a:rPr sz="1000" i="1" spc="2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-35" dirty="0">
                <a:latin typeface="Arial" panose="020B0604020202020204" pitchFamily="34" charset="0"/>
                <a:cs typeface="Arial" panose="020B0604020202020204" pitchFamily="34" charset="0"/>
              </a:rPr>
              <a:t>Portales</a:t>
            </a: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R="635" algn="ctr">
              <a:lnSpc>
                <a:spcPct val="100000"/>
              </a:lnSpc>
              <a:spcBef>
                <a:spcPts val="615"/>
              </a:spcBef>
            </a:pPr>
            <a:r>
              <a:rPr sz="1000" spc="25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sz="1000" spc="-25" dirty="0"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sz="1000" spc="-5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000" spc="-55" dirty="0">
                <a:latin typeface="Arial" panose="020B0604020202020204" pitchFamily="34" charset="0"/>
                <a:cs typeface="Arial" panose="020B0604020202020204" pitchFamily="34" charset="0"/>
              </a:rPr>
              <a:t>r:</a:t>
            </a:r>
            <a:r>
              <a:rPr sz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spc="7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-10" dirty="0">
                <a:latin typeface="Arial" panose="020B0604020202020204" pitchFamily="34" charset="0"/>
                <a:cs typeface="Arial" panose="020B0604020202020204" pitchFamily="34" charset="0"/>
              </a:rPr>
              <a:t>J</a:t>
            </a:r>
            <a:r>
              <a:rPr sz="1000" i="1" spc="-40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000" i="1" spc="-45" dirty="0">
                <a:latin typeface="Arial" panose="020B0604020202020204" pitchFamily="34" charset="0"/>
                <a:cs typeface="Arial" panose="020B0604020202020204" pitchFamily="34" charset="0"/>
              </a:rPr>
              <a:t>rge</a:t>
            </a:r>
            <a:r>
              <a:rPr sz="1000" i="1" spc="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40" dirty="0"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sz="1000" i="1" spc="-480" dirty="0">
                <a:latin typeface="Arial" panose="020B0604020202020204" pitchFamily="34" charset="0"/>
                <a:cs typeface="Arial" panose="020B0604020202020204" pitchFamily="34" charset="0"/>
              </a:rPr>
              <a:t>´</a:t>
            </a:r>
            <a:r>
              <a:rPr sz="1000" i="1" spc="-25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000" i="1" spc="-5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sz="1000" i="1" spc="-8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sz="1000" i="1" spc="-30" dirty="0"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sz="1000" i="1" spc="35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sz="1000" i="1" spc="55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sz="1000" i="1" spc="15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sz="1000" i="1" spc="-70" dirty="0"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sz="1000" i="1" spc="-40" dirty="0">
                <a:latin typeface="Arial" panose="020B0604020202020204" pitchFamily="34" charset="0"/>
                <a:cs typeface="Arial" panose="020B0604020202020204" pitchFamily="34" charset="0"/>
              </a:rPr>
              <a:t>eno</a:t>
            </a:r>
            <a:endParaRPr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object 8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539758" y="2542942"/>
            <a:ext cx="1528602" cy="328492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434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209550" y="196747"/>
            <a:ext cx="48768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10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13405" y="110885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POM Tool</a:t>
            </a:r>
          </a:p>
        </p:txBody>
      </p:sp>
    </p:spTree>
    <p:extLst>
      <p:ext uri="{BB962C8B-B14F-4D97-AF65-F5344CB8AC3E}">
        <p14:creationId xmlns:p14="http://schemas.microsoft.com/office/powerpoint/2010/main" val="2354572393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434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33350" y="196747"/>
            <a:ext cx="48768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11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365737" y="108741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Parametric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Editing</a:t>
            </a:r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Tool</a:t>
            </a:r>
          </a:p>
        </p:txBody>
      </p:sp>
    </p:spTree>
    <p:extLst>
      <p:ext uri="{BB962C8B-B14F-4D97-AF65-F5344CB8AC3E}">
        <p14:creationId xmlns:p14="http://schemas.microsoft.com/office/powerpoint/2010/main" val="3810018166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24400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57150" y="196747"/>
            <a:ext cx="47244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12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416899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Limitaciones de la edición paramétrica</a:t>
            </a:r>
          </a:p>
        </p:txBody>
      </p:sp>
    </p:spTree>
    <p:extLst>
      <p:ext uri="{BB962C8B-B14F-4D97-AF65-F5344CB8AC3E}">
        <p14:creationId xmlns:p14="http://schemas.microsoft.com/office/powerpoint/2010/main" val="4008892984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434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33350" y="196747"/>
            <a:ext cx="48006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13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46544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Problema de optimización</a:t>
            </a:r>
          </a:p>
        </p:txBody>
      </p:sp>
    </p:spTree>
    <p:extLst>
      <p:ext uri="{BB962C8B-B14F-4D97-AF65-F5344CB8AC3E}">
        <p14:creationId xmlns:p14="http://schemas.microsoft.com/office/powerpoint/2010/main" val="1865497664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434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76234" y="196747"/>
            <a:ext cx="4743484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14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518151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Resultados problema de optimización</a:t>
            </a:r>
          </a:p>
        </p:txBody>
      </p:sp>
      <p:pic>
        <p:nvPicPr>
          <p:cNvPr id="5" name="object 27">
            <a:extLst>
              <a:ext uri="{FF2B5EF4-FFF2-40B4-BE49-F238E27FC236}">
                <a16:creationId xmlns:a16="http://schemas.microsoft.com/office/drawing/2014/main" id="{1E00EE59-238C-5A46-FA79-172C69922A57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79241" y="817537"/>
            <a:ext cx="2721570" cy="225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962858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434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Conclusiones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33350" y="196747"/>
            <a:ext cx="48006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15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330892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1689754531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434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Conclusiones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Trabajos futuros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57150" y="196747"/>
            <a:ext cx="48768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16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3945062" y="113532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Trabajos futuros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Trabajos futuros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D2F520A9-312C-8FF7-B2C3-74D7A0FCA896}"/>
              </a:ext>
            </a:extLst>
          </p:cNvPr>
          <p:cNvSpPr txBox="1"/>
          <p:nvPr/>
        </p:nvSpPr>
        <p:spPr>
          <a:xfrm>
            <a:off x="222198" y="869173"/>
            <a:ext cx="3760636" cy="13003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46355" indent="-171450">
              <a:spcBef>
                <a:spcPts val="55"/>
              </a:spcBef>
              <a:buClr>
                <a:srgbClr val="DC143B"/>
              </a:buClr>
              <a:buSzPct val="120000"/>
              <a:buFont typeface="Wingdings" panose="05000000000000000000" pitchFamily="2" charset="2"/>
              <a:buChar char="§"/>
            </a:pP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Extensión de la edición paramétrica a diferentes tipos de  prendas y orientaciones</a:t>
            </a:r>
          </a:p>
          <a:p>
            <a:pPr marL="184150" marR="36195" indent="-171450">
              <a:spcBef>
                <a:spcPts val="300"/>
              </a:spcBef>
              <a:buClr>
                <a:srgbClr val="DC143B"/>
              </a:buClr>
              <a:buSzPct val="120000"/>
              <a:buFont typeface="Wingdings" panose="05000000000000000000" pitchFamily="2" charset="2"/>
              <a:buChar char="§"/>
            </a:pP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Integración de </a:t>
            </a:r>
            <a:r>
              <a:rPr lang="es-ES" sz="1050" i="1" dirty="0" err="1">
                <a:latin typeface="Arial" panose="020B0604020202020204" pitchFamily="34" charset="0"/>
                <a:cs typeface="Arial" panose="020B0604020202020204" pitchFamily="34" charset="0"/>
              </a:rPr>
              <a:t>grading</a:t>
            </a:r>
            <a:r>
              <a:rPr lang="es-ES" sz="1050" i="1" dirty="0">
                <a:latin typeface="Arial" panose="020B0604020202020204" pitchFamily="34" charset="0"/>
                <a:cs typeface="Arial" panose="020B0604020202020204" pitchFamily="34" charset="0"/>
              </a:rPr>
              <a:t> rules </a:t>
            </a: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para preservar el estilo de la  prenda</a:t>
            </a:r>
          </a:p>
          <a:p>
            <a:pPr marL="184150" marR="5080" indent="-171450">
              <a:spcBef>
                <a:spcPts val="300"/>
              </a:spcBef>
              <a:buClr>
                <a:srgbClr val="DC143B"/>
              </a:buClr>
              <a:buSzPct val="120000"/>
              <a:buFont typeface="Wingdings" panose="05000000000000000000" pitchFamily="2" charset="2"/>
              <a:buChar char="§"/>
            </a:pP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Optimización con tensores para mejorar la velocidad de cálculo y estudiar la dependencia entre puntos de medida</a:t>
            </a:r>
          </a:p>
        </p:txBody>
      </p:sp>
    </p:spTree>
    <p:extLst>
      <p:ext uri="{BB962C8B-B14F-4D97-AF65-F5344CB8AC3E}">
        <p14:creationId xmlns:p14="http://schemas.microsoft.com/office/powerpoint/2010/main" val="383031309"/>
      </p:ext>
    </p:extLst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5"/>
            <a:ext cx="4608004" cy="257805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385787" y="517408"/>
            <a:ext cx="3731260" cy="232756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35"/>
              </a:spcBef>
            </a:pPr>
            <a:r>
              <a:rPr spc="-5" dirty="0"/>
              <a:t>EDICI</a:t>
            </a:r>
            <a:r>
              <a:rPr lang="es-ES" spc="-5" dirty="0"/>
              <a:t>Ó</a:t>
            </a:r>
            <a:r>
              <a:rPr sz="1400" spc="-5" dirty="0"/>
              <a:t>N</a:t>
            </a:r>
            <a:r>
              <a:rPr sz="1400" spc="125" dirty="0"/>
              <a:t> </a:t>
            </a:r>
            <a:r>
              <a:rPr sz="1400" spc="5" dirty="0"/>
              <a:t>PARAM</a:t>
            </a:r>
            <a:r>
              <a:rPr lang="es-ES" sz="1400" spc="5" dirty="0"/>
              <a:t>É</a:t>
            </a:r>
            <a:r>
              <a:rPr sz="1400" spc="5" dirty="0"/>
              <a:t>TRICA</a:t>
            </a:r>
            <a:r>
              <a:rPr sz="1400" spc="130" dirty="0"/>
              <a:t> </a:t>
            </a:r>
            <a:r>
              <a:rPr sz="1400" spc="55" dirty="0"/>
              <a:t>DE</a:t>
            </a:r>
            <a:r>
              <a:rPr sz="1400" spc="130" dirty="0"/>
              <a:t> </a:t>
            </a:r>
            <a:r>
              <a:rPr sz="1400" spc="15" dirty="0"/>
              <a:t>PATRONES</a:t>
            </a:r>
            <a:endParaRPr sz="1400" dirty="0"/>
          </a:p>
        </p:txBody>
      </p:sp>
      <p:sp>
        <p:nvSpPr>
          <p:cNvPr id="4" name="object 4"/>
          <p:cNvSpPr txBox="1"/>
          <p:nvPr/>
        </p:nvSpPr>
        <p:spPr>
          <a:xfrm>
            <a:off x="405002" y="1028568"/>
            <a:ext cx="3797935" cy="1581843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95"/>
              </a:spcBef>
            </a:pPr>
            <a:r>
              <a:rPr sz="900" dirty="0">
                <a:latin typeface="Arial" panose="020B0604020202020204" pitchFamily="34" charset="0"/>
                <a:cs typeface="Arial" panose="020B0604020202020204" pitchFamily="34" charset="0"/>
              </a:rPr>
              <a:t>Trabajo Fin de M</a:t>
            </a:r>
            <a:r>
              <a:rPr lang="es-ES" sz="900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900" dirty="0" err="1">
                <a:latin typeface="Arial" panose="020B0604020202020204" pitchFamily="34" charset="0"/>
                <a:cs typeface="Arial" panose="020B0604020202020204" pitchFamily="34" charset="0"/>
              </a:rPr>
              <a:t>ster</a:t>
            </a:r>
            <a:endParaRPr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endParaRPr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10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700" marR="5080" algn="ctr">
              <a:lnSpc>
                <a:spcPct val="125499"/>
              </a:lnSpc>
            </a:pPr>
            <a:r>
              <a:rPr sz="1100" b="1" dirty="0"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es-ES" sz="1100" b="1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ster</a:t>
            </a:r>
            <a:r>
              <a:rPr sz="1100" b="1" dirty="0">
                <a:latin typeface="Arial" panose="020B0604020202020204" pitchFamily="34" charset="0"/>
                <a:cs typeface="Arial" panose="020B0604020202020204" pitchFamily="34" charset="0"/>
              </a:rPr>
              <a:t> Universitario </a:t>
            </a:r>
            <a:r>
              <a:rPr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sz="1100" b="1" dirty="0">
                <a:latin typeface="Arial" panose="020B0604020202020204" pitchFamily="34" charset="0"/>
                <a:cs typeface="Arial" panose="020B0604020202020204" pitchFamily="34" charset="0"/>
              </a:rPr>
              <a:t> Inform</a:t>
            </a:r>
            <a:r>
              <a:rPr lang="es-ES" sz="1100" b="1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tica</a:t>
            </a:r>
            <a:r>
              <a:rPr sz="1100" b="1" dirty="0">
                <a:latin typeface="Arial" panose="020B0604020202020204" pitchFamily="34" charset="0"/>
                <a:cs typeface="Arial" panose="020B0604020202020204" pitchFamily="34" charset="0"/>
              </a:rPr>
              <a:t> Gr</a:t>
            </a:r>
            <a:r>
              <a:rPr lang="es-ES" sz="1100" b="1" dirty="0">
                <a:latin typeface="Arial" panose="020B0604020202020204" pitchFamily="34" charset="0"/>
                <a:cs typeface="Arial" panose="020B0604020202020204" pitchFamily="34" charset="0"/>
              </a:rPr>
              <a:t>á</a:t>
            </a:r>
            <a:r>
              <a:rPr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fica</a:t>
            </a:r>
            <a:r>
              <a:rPr sz="11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sz="1100" b="1" dirty="0" err="1">
                <a:latin typeface="Arial" panose="020B0604020202020204" pitchFamily="34" charset="0"/>
                <a:cs typeface="Arial" panose="020B0604020202020204" pitchFamily="34" charset="0"/>
              </a:rPr>
              <a:t>Juegos</a:t>
            </a:r>
            <a:r>
              <a:rPr sz="1100" b="1" dirty="0">
                <a:latin typeface="Arial" panose="020B0604020202020204" pitchFamily="34" charset="0"/>
                <a:cs typeface="Arial" panose="020B0604020202020204" pitchFamily="34" charset="0"/>
              </a:rPr>
              <a:t> y Realidad Virtual </a:t>
            </a:r>
            <a:r>
              <a:rPr sz="1100" dirty="0">
                <a:latin typeface="Arial" panose="020B0604020202020204" pitchFamily="34" charset="0"/>
                <a:cs typeface="Arial" panose="020B0604020202020204" pitchFamily="34" charset="0"/>
              </a:rPr>
              <a:t>–  Curso 2023-2024</a:t>
            </a:r>
          </a:p>
          <a:p>
            <a:pPr>
              <a:lnSpc>
                <a:spcPct val="100000"/>
              </a:lnSpc>
            </a:pPr>
            <a:endParaRPr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15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14425">
              <a:lnSpc>
                <a:spcPct val="100000"/>
              </a:lnSpc>
            </a:pPr>
            <a:r>
              <a:rPr sz="900" dirty="0">
                <a:latin typeface="Arial" panose="020B0604020202020204" pitchFamily="34" charset="0"/>
                <a:cs typeface="Arial" panose="020B0604020202020204" pitchFamily="34" charset="0"/>
              </a:rPr>
              <a:t>Autor: </a:t>
            </a:r>
            <a:r>
              <a:rPr sz="900" i="1" dirty="0">
                <a:latin typeface="Arial" panose="020B0604020202020204" pitchFamily="34" charset="0"/>
                <a:cs typeface="Arial" panose="020B0604020202020204" pitchFamily="34" charset="0"/>
              </a:rPr>
              <a:t>Marta Quintana Portales</a:t>
            </a:r>
            <a:endParaRPr sz="9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84275">
              <a:lnSpc>
                <a:spcPct val="100000"/>
              </a:lnSpc>
              <a:spcBef>
                <a:spcPts val="575"/>
              </a:spcBef>
            </a:pPr>
            <a:r>
              <a:rPr sz="900" dirty="0">
                <a:latin typeface="Arial" panose="020B0604020202020204" pitchFamily="34" charset="0"/>
                <a:cs typeface="Arial" panose="020B0604020202020204" pitchFamily="34" charset="0"/>
              </a:rPr>
              <a:t>Tutor: </a:t>
            </a:r>
            <a:r>
              <a:rPr sz="900" i="1" dirty="0">
                <a:latin typeface="Arial" panose="020B0604020202020204" pitchFamily="34" charset="0"/>
                <a:cs typeface="Arial" panose="020B0604020202020204" pitchFamily="34" charset="0"/>
              </a:rPr>
              <a:t>Jorge L</a:t>
            </a:r>
            <a:r>
              <a:rPr lang="es-ES" sz="900" i="1" dirty="0">
                <a:latin typeface="Arial" panose="020B0604020202020204" pitchFamily="34" charset="0"/>
                <a:cs typeface="Arial" panose="020B0604020202020204" pitchFamily="34" charset="0"/>
              </a:rPr>
              <a:t>ó</a:t>
            </a:r>
            <a:r>
              <a:rPr sz="900" i="1" dirty="0" err="1">
                <a:latin typeface="Arial" panose="020B0604020202020204" pitchFamily="34" charset="0"/>
                <a:cs typeface="Arial" panose="020B0604020202020204" pitchFamily="34" charset="0"/>
              </a:rPr>
              <a:t>pez</a:t>
            </a:r>
            <a:r>
              <a:rPr sz="900" i="1" dirty="0">
                <a:latin typeface="Arial" panose="020B0604020202020204" pitchFamily="34" charset="0"/>
                <a:cs typeface="Arial" panose="020B0604020202020204" pitchFamily="34" charset="0"/>
              </a:rPr>
              <a:t> Moreno</a:t>
            </a:r>
            <a:endParaRPr sz="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539758" y="2814887"/>
            <a:ext cx="1528602" cy="328492"/>
          </a:xfrm>
          <a:prstGeom prst="rect">
            <a:avLst/>
          </a:prstGeom>
        </p:spPr>
      </p:pic>
    </p:spTree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672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2064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18000" y="0"/>
                  </a:move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2064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209549" y="199584"/>
            <a:ext cx="50292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36169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rgbClr val="FFFFFF"/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dice	</a:t>
            </a:r>
            <a:r>
              <a:rPr sz="600" b="1" dirty="0" err="1">
                <a:solidFill>
                  <a:srgbClr val="7F7F7F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n</a:t>
            </a:r>
            <a:endParaRPr lang="es-ES" sz="600" dirty="0"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307291" y="870307"/>
            <a:ext cx="2176908" cy="200183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r>
              <a:rPr sz="1100" b="1" dirty="0" err="1">
                <a:solidFill>
                  <a:srgbClr val="DC143B"/>
                </a:solidFill>
                <a:latin typeface="Arial"/>
                <a:cs typeface="Arial"/>
              </a:rPr>
              <a:t>Introduc</a:t>
            </a: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ció</a:t>
            </a:r>
            <a:r>
              <a:rPr sz="1100" b="1" dirty="0">
                <a:solidFill>
                  <a:srgbClr val="DC143B"/>
                </a:solidFill>
                <a:latin typeface="Arial"/>
                <a:cs typeface="Arial"/>
              </a:rPr>
              <a:t>n</a:t>
            </a: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Estado del arte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Objetivos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Desarrollo y resultados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Conclusiones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Trabajos futuros</a:t>
            </a: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2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C7667F7B-4AE3-E945-388F-003121C38E43}"/>
              </a:ext>
            </a:extLst>
          </p:cNvPr>
          <p:cNvSpPr txBox="1"/>
          <p:nvPr/>
        </p:nvSpPr>
        <p:spPr>
          <a:xfrm>
            <a:off x="0" y="215131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Índice</a:t>
            </a: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672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33350" y="196747"/>
            <a:ext cx="48768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175068" y="1363903"/>
            <a:ext cx="2176908" cy="350096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PROBLEMAS DESPERDICIO + CONTAMINACION  AMBIENTAL</a:t>
            </a: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 u="sng"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 u="sng"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 u="sng"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3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489419" y="108741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0" name="CuadroTexto 29">
            <a:extLst>
              <a:ext uri="{FF2B5EF4-FFF2-40B4-BE49-F238E27FC236}">
                <a16:creationId xmlns:a16="http://schemas.microsoft.com/office/drawing/2014/main" id="{7A54F9DC-3DCB-C843-EDDA-E8DC3F3E73CD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Industria de la moda</a:t>
            </a:r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35" name="object 37">
            <a:extLst>
              <a:ext uri="{FF2B5EF4-FFF2-40B4-BE49-F238E27FC236}">
                <a16:creationId xmlns:a16="http://schemas.microsoft.com/office/drawing/2014/main" id="{2B4D3162-3444-EB81-52E7-4A1A761D83E4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452523" y="739015"/>
            <a:ext cx="1864766" cy="264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730372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434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209550" y="196747"/>
            <a:ext cx="48768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4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537944" y="109656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object 32">
            <a:extLst>
              <a:ext uri="{FF2B5EF4-FFF2-40B4-BE49-F238E27FC236}">
                <a16:creationId xmlns:a16="http://schemas.microsoft.com/office/drawing/2014/main" id="{26A0E718-8388-13C0-D91F-6C0A52F0C2EE}"/>
              </a:ext>
            </a:extLst>
          </p:cNvPr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2143" y="750842"/>
            <a:ext cx="2289925" cy="1135311"/>
          </a:xfrm>
          <a:prstGeom prst="rect">
            <a:avLst/>
          </a:prstGeom>
        </p:spPr>
      </p:pic>
      <p:pic>
        <p:nvPicPr>
          <p:cNvPr id="6" name="object 33">
            <a:extLst>
              <a:ext uri="{FF2B5EF4-FFF2-40B4-BE49-F238E27FC236}">
                <a16:creationId xmlns:a16="http://schemas.microsoft.com/office/drawing/2014/main" id="{21D36F18-70C1-EC11-68FF-C1E3B9E1B3A5}"/>
              </a:ext>
            </a:extLst>
          </p:cNvPr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924205" y="704009"/>
            <a:ext cx="1011341" cy="1178288"/>
          </a:xfrm>
          <a:prstGeom prst="rect">
            <a:avLst/>
          </a:prstGeom>
        </p:spPr>
      </p:pic>
      <p:pic>
        <p:nvPicPr>
          <p:cNvPr id="29" name="object 34">
            <a:extLst>
              <a:ext uri="{FF2B5EF4-FFF2-40B4-BE49-F238E27FC236}">
                <a16:creationId xmlns:a16="http://schemas.microsoft.com/office/drawing/2014/main" id="{27D3BA6F-6B70-C2F4-FC1C-D1A82972239D}"/>
              </a:ext>
            </a:extLst>
          </p:cNvPr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525614" y="1943921"/>
            <a:ext cx="1536065" cy="1318330"/>
          </a:xfrm>
          <a:prstGeom prst="rect">
            <a:avLst/>
          </a:prstGeom>
        </p:spPr>
      </p:pic>
      <p:pic>
        <p:nvPicPr>
          <p:cNvPr id="33" name="object 35">
            <a:extLst>
              <a:ext uri="{FF2B5EF4-FFF2-40B4-BE49-F238E27FC236}">
                <a16:creationId xmlns:a16="http://schemas.microsoft.com/office/drawing/2014/main" id="{AFCEB416-DDB8-F245-B53C-990A792B85E1}"/>
              </a:ext>
            </a:extLst>
          </p:cNvPr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2570918" y="2030957"/>
            <a:ext cx="1791531" cy="1147217"/>
          </a:xfrm>
          <a:prstGeom prst="rect">
            <a:avLst/>
          </a:prstGeom>
        </p:spPr>
      </p:pic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Moda virtual</a:t>
            </a:r>
          </a:p>
        </p:txBody>
      </p:sp>
    </p:spTree>
    <p:extLst>
      <p:ext uri="{BB962C8B-B14F-4D97-AF65-F5344CB8AC3E}">
        <p14:creationId xmlns:p14="http://schemas.microsoft.com/office/powerpoint/2010/main" val="2891136185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608195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Estado del arte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33350" y="196747"/>
            <a:ext cx="48768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/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5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590522" y="109656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Introducción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SEDDI AUTHOR: </a:t>
            </a:r>
            <a:r>
              <a:rPr lang="es-ES" sz="10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TaiLOR</a:t>
            </a:r>
            <a:endParaRPr lang="es-ES" sz="1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0" name="object 28">
            <a:extLst>
              <a:ext uri="{FF2B5EF4-FFF2-40B4-BE49-F238E27FC236}">
                <a16:creationId xmlns:a16="http://schemas.microsoft.com/office/drawing/2014/main" id="{7834C38A-0A5F-221D-8436-743F9E0E25B8}"/>
              </a:ext>
            </a:extLst>
          </p:cNvPr>
          <p:cNvGrpSpPr/>
          <p:nvPr/>
        </p:nvGrpSpPr>
        <p:grpSpPr>
          <a:xfrm>
            <a:off x="112877" y="802928"/>
            <a:ext cx="4649307" cy="2543175"/>
            <a:chOff x="360735" y="736805"/>
            <a:chExt cx="4649307" cy="2543175"/>
          </a:xfrm>
        </p:grpSpPr>
        <p:pic>
          <p:nvPicPr>
            <p:cNvPr id="35" name="object 29">
              <a:extLst>
                <a:ext uri="{FF2B5EF4-FFF2-40B4-BE49-F238E27FC236}">
                  <a16:creationId xmlns:a16="http://schemas.microsoft.com/office/drawing/2014/main" id="{47069115-23D7-F221-5562-A20189B4D917}"/>
                </a:ext>
              </a:extLst>
            </p:cNvPr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735" y="1164016"/>
              <a:ext cx="3429000" cy="1691639"/>
            </a:xfrm>
            <a:prstGeom prst="rect">
              <a:avLst/>
            </a:prstGeom>
          </p:spPr>
        </p:pic>
        <p:pic>
          <p:nvPicPr>
            <p:cNvPr id="36" name="object 30">
              <a:extLst>
                <a:ext uri="{FF2B5EF4-FFF2-40B4-BE49-F238E27FC236}">
                  <a16:creationId xmlns:a16="http://schemas.microsoft.com/office/drawing/2014/main" id="{40A635EC-07D2-6C3C-8129-8B26E521ECCD}"/>
                </a:ext>
              </a:extLst>
            </p:cNvPr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826036" y="736805"/>
              <a:ext cx="2184006" cy="25431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03249167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434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Objetivos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33350" y="196747"/>
            <a:ext cx="48006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6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1086349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Estado del arte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Softwares CAD – Edición Paramétrica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BE43D6-708F-D399-BEE0-F2413C40641B}"/>
              </a:ext>
            </a:extLst>
          </p:cNvPr>
          <p:cNvSpPr txBox="1"/>
          <p:nvPr/>
        </p:nvSpPr>
        <p:spPr>
          <a:xfrm>
            <a:off x="1141730" y="1273155"/>
            <a:ext cx="231394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SOFTWARES ACTUALES + PUNTOS DE MEDIDA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8D6C847B-ACDD-8263-32C1-779EDD951BC8}"/>
              </a:ext>
            </a:extLst>
          </p:cNvPr>
          <p:cNvSpPr txBox="1"/>
          <p:nvPr/>
        </p:nvSpPr>
        <p:spPr>
          <a:xfrm>
            <a:off x="488504" y="2111375"/>
            <a:ext cx="2613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Edición paramétrica clo3d</a:t>
            </a:r>
          </a:p>
        </p:txBody>
      </p:sp>
    </p:spTree>
    <p:extLst>
      <p:ext uri="{BB962C8B-B14F-4D97-AF65-F5344CB8AC3E}">
        <p14:creationId xmlns:p14="http://schemas.microsoft.com/office/powerpoint/2010/main" val="2543008658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819684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133350" y="196747"/>
            <a:ext cx="48006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7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1777274" y="107969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53BE43D6-708F-D399-BEE0-F2413C40641B}"/>
              </a:ext>
            </a:extLst>
          </p:cNvPr>
          <p:cNvSpPr txBox="1"/>
          <p:nvPr/>
        </p:nvSpPr>
        <p:spPr>
          <a:xfrm>
            <a:off x="339387" y="1552661"/>
            <a:ext cx="412596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Diseñar e implementar una herramienta que permita editar un patrón base de forma paramétrica en la plataforma SEDDI </a:t>
            </a:r>
            <a:r>
              <a:rPr lang="es-ES" sz="1200" dirty="0" err="1">
                <a:latin typeface="Arial" panose="020B0604020202020204" pitchFamily="34" charset="0"/>
                <a:cs typeface="Arial" panose="020B0604020202020204" pitchFamily="34" charset="0"/>
              </a:rPr>
              <a:t>Author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, e investigar el escalado de patrones desde un punto de vista paramétrico.</a:t>
            </a:r>
          </a:p>
        </p:txBody>
      </p:sp>
    </p:spTree>
    <p:extLst>
      <p:ext uri="{BB962C8B-B14F-4D97-AF65-F5344CB8AC3E}">
        <p14:creationId xmlns:p14="http://schemas.microsoft.com/office/powerpoint/2010/main" val="1378499476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24400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rgbClr val="7F7F7F"/>
                </a:solidFill>
                <a:latin typeface="Arial"/>
                <a:cs typeface="Arial"/>
              </a:rPr>
              <a:t> y resultados </a:t>
            </a:r>
            <a:endParaRPr sz="600" dirty="0"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57150" y="196747"/>
            <a:ext cx="4724400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8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1827137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Objetivos</a:t>
            </a:r>
          </a:p>
          <a:p>
            <a:r>
              <a:rPr lang="es-ES" sz="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Subobjetivos</a:t>
            </a:r>
          </a:p>
        </p:txBody>
      </p:sp>
      <p:sp>
        <p:nvSpPr>
          <p:cNvPr id="29" name="CuadroTexto 28">
            <a:extLst>
              <a:ext uri="{FF2B5EF4-FFF2-40B4-BE49-F238E27FC236}">
                <a16:creationId xmlns:a16="http://schemas.microsoft.com/office/drawing/2014/main" id="{6C30D108-A9CB-1E96-4083-D5F3D9ACACBA}"/>
              </a:ext>
            </a:extLst>
          </p:cNvPr>
          <p:cNvSpPr txBox="1"/>
          <p:nvPr/>
        </p:nvSpPr>
        <p:spPr>
          <a:xfrm>
            <a:off x="260359" y="881895"/>
            <a:ext cx="3988170" cy="20960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84150" marR="193675" indent="-171450">
              <a:lnSpc>
                <a:spcPct val="102600"/>
              </a:lnSpc>
              <a:spcBef>
                <a:spcPts val="55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en SEDDI AUTHOR que permita al  usuario crear dinámicamente puntos de medida.</a:t>
            </a:r>
          </a:p>
          <a:p>
            <a:pPr marL="12700" marR="193675">
              <a:lnSpc>
                <a:spcPct val="102600"/>
              </a:lnSpc>
              <a:spcBef>
                <a:spcPts val="55"/>
              </a:spcBef>
              <a:buClr>
                <a:srgbClr val="C00000"/>
              </a:buClr>
            </a:pPr>
            <a:endParaRPr lang="es-ES" sz="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334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Crear una herramienta de edición paramétrica en SEDDI  </a:t>
            </a:r>
            <a:r>
              <a:rPr lang="es-ES" sz="1050" dirty="0" err="1">
                <a:latin typeface="Arial" panose="020B0604020202020204" pitchFamily="34" charset="0"/>
                <a:cs typeface="Arial" panose="020B0604020202020204" pitchFamily="34" charset="0"/>
              </a:rPr>
              <a:t>Author</a:t>
            </a: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, para que los puntos de medida puedan modificar la  prenda en 2D y en 3D. También se deben tener en cuenta las  conexiones entre puntos de medida.</a:t>
            </a:r>
          </a:p>
          <a:p>
            <a:pPr marL="12700" marR="5334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</a:pPr>
            <a:endParaRPr lang="es-ES" sz="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84150" marR="5080" indent="-171450">
              <a:lnSpc>
                <a:spcPct val="102600"/>
              </a:lnSpc>
              <a:spcBef>
                <a:spcPts val="300"/>
              </a:spcBef>
              <a:buClr>
                <a:srgbClr val="C00000"/>
              </a:buClr>
              <a:buFont typeface="Wingdings" panose="05000000000000000000" pitchFamily="2" charset="2"/>
              <a:buChar char="q"/>
            </a:pPr>
            <a:r>
              <a:rPr lang="es-ES" sz="1050" dirty="0">
                <a:latin typeface="Arial" panose="020B0604020202020204" pitchFamily="34" charset="0"/>
                <a:cs typeface="Arial" panose="020B0604020202020204" pitchFamily="34" charset="0"/>
              </a:rPr>
              <a:t>Diseñar y resolver un problema de optimización para encontrar  los valores óptimos de los puntos de medida que preserven el  ajuste de la prenda entre avatares de distintas medidas antropomórficas.</a:t>
            </a:r>
          </a:p>
        </p:txBody>
      </p:sp>
    </p:spTree>
    <p:extLst>
      <p:ext uri="{BB962C8B-B14F-4D97-AF65-F5344CB8AC3E}">
        <p14:creationId xmlns:p14="http://schemas.microsoft.com/office/powerpoint/2010/main" val="634335962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-34" y="0"/>
            <a:ext cx="4719366" cy="235599"/>
            <a:chOff x="-34" y="0"/>
            <a:chExt cx="4608195" cy="235599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4608004" cy="208762"/>
            </a:xfrm>
            <a:prstGeom prst="rect">
              <a:avLst/>
            </a:prstGeom>
          </p:spPr>
        </p:pic>
        <p:sp>
          <p:nvSpPr>
            <p:cNvPr id="4" name="object 4"/>
            <p:cNvSpPr/>
            <p:nvPr/>
          </p:nvSpPr>
          <p:spPr>
            <a:xfrm>
              <a:off x="-34" y="207024"/>
              <a:ext cx="4608195" cy="28575"/>
            </a:xfrm>
            <a:custGeom>
              <a:avLst/>
              <a:gdLst/>
              <a:ahLst/>
              <a:cxnLst/>
              <a:rect l="l" t="t" r="r" b="b"/>
              <a:pathLst>
                <a:path w="4608195" h="28575">
                  <a:moveTo>
                    <a:pt x="0" y="28522"/>
                  </a:moveTo>
                  <a:lnTo>
                    <a:pt x="4608060" y="28522"/>
                  </a:lnTo>
                  <a:lnTo>
                    <a:pt x="4608060" y="0"/>
                  </a:lnTo>
                  <a:lnTo>
                    <a:pt x="0" y="0"/>
                  </a:lnTo>
                  <a:lnTo>
                    <a:pt x="0" y="28522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894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539826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9021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5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645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1" name="object 11"/>
          <p:cNvSpPr txBox="1"/>
          <p:nvPr/>
        </p:nvSpPr>
        <p:spPr>
          <a:xfrm>
            <a:off x="1061110" y="0"/>
            <a:ext cx="5956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Estado del arte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1774444" y="108028"/>
            <a:ext cx="92075" cy="41275"/>
            <a:chOff x="1774444" y="108028"/>
            <a:chExt cx="92075" cy="41275"/>
          </a:xfrm>
        </p:grpSpPr>
        <p:sp>
          <p:nvSpPr>
            <p:cNvPr id="13" name="object 13"/>
            <p:cNvSpPr/>
            <p:nvPr/>
          </p:nvSpPr>
          <p:spPr>
            <a:xfrm>
              <a:off x="1776984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1827377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5" name="object 15"/>
          <p:cNvSpPr txBox="1"/>
          <p:nvPr/>
        </p:nvSpPr>
        <p:spPr>
          <a:xfrm>
            <a:off x="1751634" y="0"/>
            <a:ext cx="372684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Objetivos</a:t>
            </a:r>
            <a:endParaRPr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16" name="object 16"/>
          <p:cNvGrpSpPr/>
          <p:nvPr/>
        </p:nvGrpSpPr>
        <p:grpSpPr>
          <a:xfrm>
            <a:off x="2262835" y="108028"/>
            <a:ext cx="142240" cy="41275"/>
            <a:chOff x="2262835" y="108028"/>
            <a:chExt cx="142240" cy="41275"/>
          </a:xfrm>
        </p:grpSpPr>
        <p:sp>
          <p:nvSpPr>
            <p:cNvPr id="17" name="object 17"/>
            <p:cNvSpPr/>
            <p:nvPr/>
          </p:nvSpPr>
          <p:spPr>
            <a:xfrm>
              <a:off x="22653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2315781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2366175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0" name="object 20"/>
          <p:cNvSpPr txBox="1"/>
          <p:nvPr/>
        </p:nvSpPr>
        <p:spPr>
          <a:xfrm>
            <a:off x="2240026" y="0"/>
            <a:ext cx="925830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chemeClr val="bg1"/>
                </a:solidFill>
                <a:latin typeface="Arial"/>
                <a:cs typeface="Arial"/>
              </a:rPr>
              <a:t>Desarrollo</a:t>
            </a:r>
            <a:r>
              <a:rPr lang="es-ES" sz="600" b="1" dirty="0">
                <a:solidFill>
                  <a:schemeClr val="bg1"/>
                </a:solidFill>
                <a:latin typeface="Arial"/>
                <a:cs typeface="Arial"/>
              </a:rPr>
              <a:t> y resultados </a:t>
            </a:r>
            <a:endParaRPr sz="6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21" name="object 21"/>
          <p:cNvGrpSpPr/>
          <p:nvPr/>
        </p:nvGrpSpPr>
        <p:grpSpPr>
          <a:xfrm>
            <a:off x="2413788" y="108027"/>
            <a:ext cx="92075" cy="41275"/>
            <a:chOff x="2773489" y="108028"/>
            <a:chExt cx="92075" cy="41275"/>
          </a:xfrm>
        </p:grpSpPr>
        <p:sp>
          <p:nvSpPr>
            <p:cNvPr id="22" name="object 22"/>
            <p:cNvSpPr/>
            <p:nvPr/>
          </p:nvSpPr>
          <p:spPr>
            <a:xfrm>
              <a:off x="2776029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2826423" y="110568"/>
              <a:ext cx="36195" cy="36195"/>
            </a:xfrm>
            <a:custGeom>
              <a:avLst/>
              <a:gdLst/>
              <a:ahLst/>
              <a:cxnLst/>
              <a:rect l="l" t="t" r="r" b="b"/>
              <a:pathLst>
                <a:path w="36194" h="36194">
                  <a:moveTo>
                    <a:pt x="36002" y="18001"/>
                  </a:moveTo>
                  <a:lnTo>
                    <a:pt x="34587" y="10994"/>
                  </a:lnTo>
                  <a:lnTo>
                    <a:pt x="30729" y="5272"/>
                  </a:lnTo>
                  <a:lnTo>
                    <a:pt x="25007" y="1414"/>
                  </a:lnTo>
                  <a:lnTo>
                    <a:pt x="18000" y="0"/>
                  </a:lnTo>
                  <a:lnTo>
                    <a:pt x="10994" y="1414"/>
                  </a:lnTo>
                  <a:lnTo>
                    <a:pt x="5272" y="5272"/>
                  </a:lnTo>
                  <a:lnTo>
                    <a:pt x="1414" y="10994"/>
                  </a:lnTo>
                  <a:lnTo>
                    <a:pt x="0" y="18001"/>
                  </a:lnTo>
                  <a:lnTo>
                    <a:pt x="1414" y="25008"/>
                  </a:lnTo>
                  <a:lnTo>
                    <a:pt x="5272" y="30729"/>
                  </a:lnTo>
                  <a:lnTo>
                    <a:pt x="10994" y="34587"/>
                  </a:lnTo>
                  <a:lnTo>
                    <a:pt x="18000" y="36002"/>
                  </a:lnTo>
                  <a:lnTo>
                    <a:pt x="25007" y="34587"/>
                  </a:lnTo>
                  <a:lnTo>
                    <a:pt x="30729" y="30729"/>
                  </a:lnTo>
                  <a:lnTo>
                    <a:pt x="34587" y="25008"/>
                  </a:lnTo>
                  <a:lnTo>
                    <a:pt x="36002" y="18001"/>
                  </a:lnTo>
                  <a:close/>
                </a:path>
              </a:pathLst>
            </a:custGeom>
            <a:ln w="5060">
              <a:solidFill>
                <a:srgbClr val="7F7F7F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5" name="object 25"/>
          <p:cNvSpPr/>
          <p:nvPr/>
        </p:nvSpPr>
        <p:spPr>
          <a:xfrm>
            <a:off x="3312248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3286899" y="0"/>
            <a:ext cx="519406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Conclusiones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27" name="object 27"/>
          <p:cNvSpPr/>
          <p:nvPr/>
        </p:nvSpPr>
        <p:spPr>
          <a:xfrm>
            <a:off x="3946639" y="110568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 txBox="1"/>
          <p:nvPr/>
        </p:nvSpPr>
        <p:spPr>
          <a:xfrm>
            <a:off x="3921289" y="0"/>
            <a:ext cx="668225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sz="600" b="1" dirty="0">
                <a:solidFill>
                  <a:srgbClr val="7F7F7F"/>
                </a:solidFill>
                <a:latin typeface="Arial"/>
                <a:cs typeface="Arial"/>
              </a:rPr>
              <a:t>Trabajos futuros</a:t>
            </a:r>
            <a:endParaRPr sz="600" dirty="0">
              <a:latin typeface="Arial"/>
              <a:cs typeface="Arial"/>
            </a:endParaRPr>
          </a:p>
        </p:txBody>
      </p:sp>
      <p:sp>
        <p:nvSpPr>
          <p:cNvPr id="31" name="object 31"/>
          <p:cNvSpPr/>
          <p:nvPr/>
        </p:nvSpPr>
        <p:spPr>
          <a:xfrm>
            <a:off x="-97153" y="196747"/>
            <a:ext cx="4816486" cy="431028"/>
          </a:xfrm>
          <a:custGeom>
            <a:avLst/>
            <a:gdLst/>
            <a:ahLst/>
            <a:cxnLst/>
            <a:rect l="l" t="t" r="r" b="b"/>
            <a:pathLst>
              <a:path w="4608195" h="257175">
                <a:moveTo>
                  <a:pt x="4608004" y="0"/>
                </a:moveTo>
                <a:lnTo>
                  <a:pt x="0" y="0"/>
                </a:lnTo>
                <a:lnTo>
                  <a:pt x="0" y="257009"/>
                </a:lnTo>
                <a:lnTo>
                  <a:pt x="4608004" y="257009"/>
                </a:lnTo>
                <a:lnTo>
                  <a:pt x="4608004" y="0"/>
                </a:lnTo>
                <a:close/>
              </a:path>
            </a:pathLst>
          </a:custGeom>
          <a:solidFill>
            <a:srgbClr val="FF0016"/>
          </a:solidFill>
        </p:spPr>
        <p:txBody>
          <a:bodyPr wrap="square" lIns="0" tIns="0" rIns="0" bIns="0" rtlCol="0"/>
          <a:lstStyle/>
          <a:p>
            <a:pPr marL="51435">
              <a:lnSpc>
                <a:spcPct val="100000"/>
              </a:lnSpc>
            </a:pPr>
            <a:endParaRPr lang="es-ES" sz="1800" dirty="0">
              <a:latin typeface="Arial"/>
              <a:cs typeface="Arial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36168" y="0"/>
            <a:ext cx="1293979" cy="10451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63500">
              <a:lnSpc>
                <a:spcPct val="100000"/>
              </a:lnSpc>
              <a:spcBef>
                <a:spcPts val="95"/>
              </a:spcBef>
              <a:tabLst>
                <a:tab pos="440055" algn="l"/>
              </a:tabLst>
            </a:pP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Ín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dice</a:t>
            </a:r>
            <a:r>
              <a:rPr sz="600" b="1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600" b="1" dirty="0" err="1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Introducci</a:t>
            </a:r>
            <a:r>
              <a:rPr lang="es-ES"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ó</a:t>
            </a:r>
            <a:r>
              <a:rPr sz="600" b="1" dirty="0">
                <a:solidFill>
                  <a:schemeClr val="bg1">
                    <a:lumMod val="50000"/>
                  </a:schemeClr>
                </a:solidFill>
                <a:latin typeface="Arial"/>
                <a:cs typeface="Arial"/>
              </a:rPr>
              <a:t>n</a:t>
            </a:r>
            <a:endParaRPr lang="es-ES" sz="600" dirty="0">
              <a:solidFill>
                <a:schemeClr val="bg1">
                  <a:lumMod val="50000"/>
                </a:schemeClr>
              </a:solidFill>
              <a:latin typeface="Arial"/>
              <a:cs typeface="Arial"/>
            </a:endParaRPr>
          </a:p>
        </p:txBody>
      </p:sp>
      <p:grpSp>
        <p:nvGrpSpPr>
          <p:cNvPr id="49" name="object 49"/>
          <p:cNvGrpSpPr/>
          <p:nvPr/>
        </p:nvGrpSpPr>
        <p:grpSpPr>
          <a:xfrm>
            <a:off x="0" y="3342919"/>
            <a:ext cx="4608195" cy="113664"/>
            <a:chOff x="0" y="3342919"/>
            <a:chExt cx="4608195" cy="113664"/>
          </a:xfrm>
        </p:grpSpPr>
        <p:sp>
          <p:nvSpPr>
            <p:cNvPr id="50" name="object 50"/>
            <p:cNvSpPr/>
            <p:nvPr/>
          </p:nvSpPr>
          <p:spPr>
            <a:xfrm>
              <a:off x="0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5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2A5A5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1" name="object 51"/>
            <p:cNvSpPr/>
            <p:nvPr/>
          </p:nvSpPr>
          <p:spPr>
            <a:xfrm>
              <a:off x="1535976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D8666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2" name="object 52"/>
            <p:cNvSpPr/>
            <p:nvPr/>
          </p:nvSpPr>
          <p:spPr>
            <a:xfrm>
              <a:off x="3071952" y="3342919"/>
              <a:ext cx="1536065" cy="113664"/>
            </a:xfrm>
            <a:custGeom>
              <a:avLst/>
              <a:gdLst/>
              <a:ahLst/>
              <a:cxnLst/>
              <a:rect l="l" t="t" r="r" b="b"/>
              <a:pathLst>
                <a:path w="1536064" h="113664">
                  <a:moveTo>
                    <a:pt x="1535976" y="0"/>
                  </a:moveTo>
                  <a:lnTo>
                    <a:pt x="0" y="0"/>
                  </a:lnTo>
                  <a:lnTo>
                    <a:pt x="0" y="113080"/>
                  </a:lnTo>
                  <a:lnTo>
                    <a:pt x="1535976" y="113080"/>
                  </a:lnTo>
                  <a:lnTo>
                    <a:pt x="1535976" y="0"/>
                  </a:lnTo>
                  <a:close/>
                </a:path>
              </a:pathLst>
            </a:custGeom>
            <a:solidFill>
              <a:srgbClr val="FF0016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3" name="object 53"/>
          <p:cNvSpPr txBox="1">
            <a:spLocks noGrp="1"/>
          </p:cNvSpPr>
          <p:nvPr>
            <p:ph type="ftr" sz="quarter" idx="5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10" dirty="0"/>
              <a:t>Marta</a:t>
            </a:r>
            <a:r>
              <a:rPr spc="30" dirty="0"/>
              <a:t> </a:t>
            </a:r>
            <a:r>
              <a:rPr spc="-15" dirty="0"/>
              <a:t>Quintana</a:t>
            </a:r>
            <a:r>
              <a:rPr spc="30" dirty="0"/>
              <a:t> </a:t>
            </a:r>
            <a:r>
              <a:rPr spc="-25" dirty="0"/>
              <a:t>Portales</a:t>
            </a:r>
          </a:p>
        </p:txBody>
      </p:sp>
      <p:sp>
        <p:nvSpPr>
          <p:cNvPr id="54" name="object 54"/>
          <p:cNvSpPr txBox="1"/>
          <p:nvPr/>
        </p:nvSpPr>
        <p:spPr>
          <a:xfrm>
            <a:off x="2009635" y="3349288"/>
            <a:ext cx="589280" cy="10413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z="600" b="1" spc="50" dirty="0">
                <a:solidFill>
                  <a:srgbClr val="FFFFFF"/>
                </a:solidFill>
                <a:latin typeface="Arial"/>
                <a:cs typeface="Arial"/>
              </a:rPr>
              <a:t>TFM</a:t>
            </a:r>
            <a:r>
              <a:rPr sz="600" b="1" spc="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5" dirty="0">
                <a:solidFill>
                  <a:srgbClr val="FFFFFF"/>
                </a:solidFill>
                <a:latin typeface="Arial"/>
                <a:cs typeface="Arial"/>
              </a:rPr>
              <a:t>-</a:t>
            </a:r>
            <a:r>
              <a:rPr sz="600" b="1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600" b="1" spc="10" dirty="0">
                <a:solidFill>
                  <a:srgbClr val="FFFFFF"/>
                </a:solidFill>
                <a:latin typeface="Arial"/>
                <a:cs typeface="Arial"/>
              </a:rPr>
              <a:t>MIGJRV</a:t>
            </a:r>
            <a:endParaRPr sz="600">
              <a:latin typeface="Arial"/>
              <a:cs typeface="Arial"/>
            </a:endParaRPr>
          </a:p>
        </p:txBody>
      </p:sp>
      <p:sp>
        <p:nvSpPr>
          <p:cNvPr id="55" name="object 5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685"/>
              </a:lnSpc>
            </a:pPr>
            <a:r>
              <a:rPr spc="-5" dirty="0"/>
              <a:t>2024</a:t>
            </a:r>
          </a:p>
        </p:txBody>
      </p:sp>
      <p:sp>
        <p:nvSpPr>
          <p:cNvPr id="56" name="object 5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685"/>
              </a:lnSpc>
            </a:pPr>
            <a:fld id="{81D60167-4931-47E6-BA6A-407CBD079E47}" type="slidenum">
              <a:rPr spc="-5" dirty="0"/>
              <a:t>9</a:t>
            </a:fld>
            <a:r>
              <a:rPr spc="15" dirty="0"/>
              <a:t> </a:t>
            </a:r>
            <a:r>
              <a:rPr spc="160" dirty="0"/>
              <a:t>/</a:t>
            </a:r>
            <a:r>
              <a:rPr spc="15" dirty="0"/>
              <a:t> </a:t>
            </a:r>
            <a:r>
              <a:rPr spc="-5" dirty="0"/>
              <a:t>16</a:t>
            </a:r>
          </a:p>
        </p:txBody>
      </p:sp>
      <p:sp>
        <p:nvSpPr>
          <p:cNvPr id="58" name="object 10">
            <a:extLst>
              <a:ext uri="{FF2B5EF4-FFF2-40B4-BE49-F238E27FC236}">
                <a16:creationId xmlns:a16="http://schemas.microsoft.com/office/drawing/2014/main" id="{601D5AD2-C3C2-8592-3812-77D4C56C67EA}"/>
              </a:ext>
            </a:extLst>
          </p:cNvPr>
          <p:cNvSpPr/>
          <p:nvPr/>
        </p:nvSpPr>
        <p:spPr>
          <a:xfrm>
            <a:off x="2518078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5">
            <a:extLst>
              <a:ext uri="{FF2B5EF4-FFF2-40B4-BE49-F238E27FC236}">
                <a16:creationId xmlns:a16="http://schemas.microsoft.com/office/drawing/2014/main" id="{6F2A2B51-1F25-ED8C-FD6E-0FB1CA5C3DC9}"/>
              </a:ext>
            </a:extLst>
          </p:cNvPr>
          <p:cNvSpPr/>
          <p:nvPr/>
        </p:nvSpPr>
        <p:spPr>
          <a:xfrm>
            <a:off x="2264652" y="108864"/>
            <a:ext cx="39600" cy="39600"/>
          </a:xfrm>
          <a:custGeom>
            <a:avLst/>
            <a:gdLst/>
            <a:ahLst/>
            <a:cxnLst/>
            <a:rect l="l" t="t" r="r" b="b"/>
            <a:pathLst>
              <a:path w="36194" h="36194">
                <a:moveTo>
                  <a:pt x="18000" y="0"/>
                </a:move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4" name="object 25">
            <a:extLst>
              <a:ext uri="{FF2B5EF4-FFF2-40B4-BE49-F238E27FC236}">
                <a16:creationId xmlns:a16="http://schemas.microsoft.com/office/drawing/2014/main" id="{1326BCFB-3191-4A50-99CE-3DB6ECC43BE6}"/>
              </a:ext>
            </a:extLst>
          </p:cNvPr>
          <p:cNvSpPr/>
          <p:nvPr/>
        </p:nvSpPr>
        <p:spPr>
          <a:xfrm>
            <a:off x="122859" y="110567"/>
            <a:ext cx="36195" cy="36195"/>
          </a:xfrm>
          <a:custGeom>
            <a:avLst/>
            <a:gdLst/>
            <a:ahLst/>
            <a:cxnLst/>
            <a:rect l="l" t="t" r="r" b="b"/>
            <a:pathLst>
              <a:path w="36195" h="36194">
                <a:moveTo>
                  <a:pt x="36002" y="18001"/>
                </a:moveTo>
                <a:lnTo>
                  <a:pt x="34587" y="10994"/>
                </a:lnTo>
                <a:lnTo>
                  <a:pt x="30729" y="5272"/>
                </a:lnTo>
                <a:lnTo>
                  <a:pt x="25007" y="1414"/>
                </a:lnTo>
                <a:lnTo>
                  <a:pt x="18000" y="0"/>
                </a:lnTo>
                <a:lnTo>
                  <a:pt x="10994" y="1414"/>
                </a:lnTo>
                <a:lnTo>
                  <a:pt x="5272" y="5272"/>
                </a:lnTo>
                <a:lnTo>
                  <a:pt x="1414" y="10994"/>
                </a:lnTo>
                <a:lnTo>
                  <a:pt x="0" y="18001"/>
                </a:lnTo>
                <a:lnTo>
                  <a:pt x="1414" y="25008"/>
                </a:lnTo>
                <a:lnTo>
                  <a:pt x="5272" y="30729"/>
                </a:lnTo>
                <a:lnTo>
                  <a:pt x="10994" y="34587"/>
                </a:lnTo>
                <a:lnTo>
                  <a:pt x="18000" y="36002"/>
                </a:lnTo>
                <a:lnTo>
                  <a:pt x="25007" y="34587"/>
                </a:lnTo>
                <a:lnTo>
                  <a:pt x="30729" y="30729"/>
                </a:lnTo>
                <a:lnTo>
                  <a:pt x="34587" y="25008"/>
                </a:lnTo>
                <a:lnTo>
                  <a:pt x="36002" y="18001"/>
                </a:lnTo>
                <a:close/>
              </a:path>
            </a:pathLst>
          </a:custGeom>
          <a:ln w="5060">
            <a:solidFill>
              <a:srgbClr val="7F7F7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FFE7B125-AD13-F64F-D001-A95DADE0B746}"/>
              </a:ext>
            </a:extLst>
          </p:cNvPr>
          <p:cNvSpPr txBox="1"/>
          <p:nvPr/>
        </p:nvSpPr>
        <p:spPr>
          <a:xfrm>
            <a:off x="0" y="200484"/>
            <a:ext cx="26810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Desarrollo y resultados</a:t>
            </a:r>
          </a:p>
          <a:p>
            <a:endParaRPr lang="es-ES" sz="10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object 36">
            <a:extLst>
              <a:ext uri="{FF2B5EF4-FFF2-40B4-BE49-F238E27FC236}">
                <a16:creationId xmlns:a16="http://schemas.microsoft.com/office/drawing/2014/main" id="{645DD419-31BE-463F-FE3D-4F26E6753402}"/>
              </a:ext>
            </a:extLst>
          </p:cNvPr>
          <p:cNvSpPr txBox="1"/>
          <p:nvPr/>
        </p:nvSpPr>
        <p:spPr>
          <a:xfrm>
            <a:off x="235266" y="1120775"/>
            <a:ext cx="2029386" cy="1442703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Creación de </a:t>
            </a:r>
            <a:r>
              <a:rPr lang="es-ES" sz="1100" b="1" dirty="0" err="1">
                <a:solidFill>
                  <a:srgbClr val="DC143B"/>
                </a:solidFill>
                <a:latin typeface="Arial"/>
                <a:cs typeface="Arial"/>
              </a:rPr>
              <a:t>POMs</a:t>
            </a: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Edición paramétrica</a:t>
            </a: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Preservación del estilo de la prenda entre avatares</a:t>
            </a:r>
          </a:p>
        </p:txBody>
      </p:sp>
      <p:sp>
        <p:nvSpPr>
          <p:cNvPr id="6" name="object 36">
            <a:extLst>
              <a:ext uri="{FF2B5EF4-FFF2-40B4-BE49-F238E27FC236}">
                <a16:creationId xmlns:a16="http://schemas.microsoft.com/office/drawing/2014/main" id="{6CF1B6F4-BE9A-2185-396F-7D320220DDB9}"/>
              </a:ext>
            </a:extLst>
          </p:cNvPr>
          <p:cNvSpPr txBox="1"/>
          <p:nvPr/>
        </p:nvSpPr>
        <p:spPr>
          <a:xfrm>
            <a:off x="2345450" y="1119860"/>
            <a:ext cx="2373883" cy="163762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POM TOOL</a:t>
            </a:r>
          </a:p>
          <a:p>
            <a:pPr marL="241300" indent="-228600" algn="ctr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241300" indent="-228600" algn="ctr">
              <a:lnSpc>
                <a:spcPct val="100000"/>
              </a:lnSpc>
              <a:spcBef>
                <a:spcPts val="90"/>
              </a:spcBef>
              <a:buSzPct val="125000"/>
              <a:buFont typeface="Wingdings" panose="05000000000000000000" pitchFamily="2" charset="2"/>
              <a:buChar char="v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PARAMETRIC EDITING TOOL</a:t>
            </a: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endParaRPr lang="es-ES" sz="1100" b="1" dirty="0">
              <a:solidFill>
                <a:srgbClr val="DC143B"/>
              </a:solidFill>
              <a:latin typeface="Arial"/>
              <a:cs typeface="Arial"/>
            </a:endParaRP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PROBLEMA </a:t>
            </a: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DE</a:t>
            </a:r>
          </a:p>
          <a:p>
            <a:pPr marL="12700" algn="ctr">
              <a:lnSpc>
                <a:spcPct val="100000"/>
              </a:lnSpc>
              <a:spcBef>
                <a:spcPts val="90"/>
              </a:spcBef>
              <a:buSzPct val="125000"/>
            </a:pPr>
            <a:r>
              <a:rPr lang="es-ES" sz="1100" b="1" dirty="0">
                <a:solidFill>
                  <a:srgbClr val="DC143B"/>
                </a:solidFill>
                <a:latin typeface="Arial"/>
                <a:cs typeface="Arial"/>
              </a:rPr>
              <a:t> OPTIMIZACIÓN</a:t>
            </a:r>
          </a:p>
        </p:txBody>
      </p:sp>
      <p:cxnSp>
        <p:nvCxnSpPr>
          <p:cNvPr id="33" name="Conector recto de flecha 32">
            <a:extLst>
              <a:ext uri="{FF2B5EF4-FFF2-40B4-BE49-F238E27FC236}">
                <a16:creationId xmlns:a16="http://schemas.microsoft.com/office/drawing/2014/main" id="{9DCA44BD-86A4-579A-5FB1-35FE313ADA5D}"/>
              </a:ext>
            </a:extLst>
          </p:cNvPr>
          <p:cNvCxnSpPr>
            <a:cxnSpLocks/>
          </p:cNvCxnSpPr>
          <p:nvPr/>
        </p:nvCxnSpPr>
        <p:spPr>
          <a:xfrm>
            <a:off x="1871629" y="1196975"/>
            <a:ext cx="600342" cy="0"/>
          </a:xfrm>
          <a:prstGeom prst="straightConnector1">
            <a:avLst/>
          </a:prstGeom>
          <a:ln>
            <a:solidFill>
              <a:srgbClr val="DC143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Conector recto de flecha 36">
            <a:extLst>
              <a:ext uri="{FF2B5EF4-FFF2-40B4-BE49-F238E27FC236}">
                <a16:creationId xmlns:a16="http://schemas.microsoft.com/office/drawing/2014/main" id="{22257BCA-2163-C04F-6F09-6E309024B168}"/>
              </a:ext>
            </a:extLst>
          </p:cNvPr>
          <p:cNvCxnSpPr>
            <a:cxnSpLocks/>
          </p:cNvCxnSpPr>
          <p:nvPr/>
        </p:nvCxnSpPr>
        <p:spPr>
          <a:xfrm>
            <a:off x="1871629" y="1730375"/>
            <a:ext cx="600342" cy="0"/>
          </a:xfrm>
          <a:prstGeom prst="straightConnector1">
            <a:avLst/>
          </a:prstGeom>
          <a:ln>
            <a:solidFill>
              <a:srgbClr val="DC143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onector recto de flecha 38">
            <a:extLst>
              <a:ext uri="{FF2B5EF4-FFF2-40B4-BE49-F238E27FC236}">
                <a16:creationId xmlns:a16="http://schemas.microsoft.com/office/drawing/2014/main" id="{BA2F01A8-C6FD-762C-807F-85F946CC9B80}"/>
              </a:ext>
            </a:extLst>
          </p:cNvPr>
          <p:cNvCxnSpPr>
            <a:cxnSpLocks/>
          </p:cNvCxnSpPr>
          <p:nvPr/>
        </p:nvCxnSpPr>
        <p:spPr>
          <a:xfrm>
            <a:off x="2171800" y="2416175"/>
            <a:ext cx="600342" cy="0"/>
          </a:xfrm>
          <a:prstGeom prst="straightConnector1">
            <a:avLst/>
          </a:prstGeom>
          <a:ln>
            <a:solidFill>
              <a:srgbClr val="DC143B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2593295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</TotalTime>
  <Words>752</Words>
  <Application>Microsoft Office PowerPoint</Application>
  <PresentationFormat>Personalizado</PresentationFormat>
  <Paragraphs>233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</vt:lpstr>
      <vt:lpstr>Office Theme</vt:lpstr>
      <vt:lpstr>EDICIÓN PARAMÉTRICA DE PATRONES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EDICIÓN PARAMÉTRICA DE PATRONES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EDICIÓN PARAMÉTRICA DE PATRONES</dc:title>
  <dc:creator>Trabajo Fin de Máster</dc:creator>
  <cp:lastModifiedBy>Marta Quintana</cp:lastModifiedBy>
  <cp:revision>3</cp:revision>
  <dcterms:created xsi:type="dcterms:W3CDTF">2024-06-26T09:41:40Z</dcterms:created>
  <dcterms:modified xsi:type="dcterms:W3CDTF">2024-06-26T13:42:50Z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2024-06-26T00:00:00Z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2024-06-26T00:00:00Z</vt:filetime>
  </property>
</Properties>
</file>